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BBFE921A-2F8D-475C-9BDC-91AE753E20A2}" type="datetimeFigureOut">
              <a:rPr lang="es-CO" smtClean="0"/>
              <a:t>18/03/2013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AA607CE-3999-4015-8A17-93B0E6B1D108}" type="slidenum">
              <a:rPr lang="es-CO" smtClean="0"/>
              <a:t>‹Nº›</a:t>
            </a:fld>
            <a:endParaRPr lang="es-CO"/>
          </a:p>
        </p:txBody>
      </p:sp>
    </p:spTree>
    <p:extLst>
      <p:ext uri="{BB962C8B-B14F-4D97-AF65-F5344CB8AC3E}">
        <p14:creationId xmlns:p14="http://schemas.microsoft.com/office/powerpoint/2010/main" val="1948747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BBFE921A-2F8D-475C-9BDC-91AE753E20A2}" type="datetimeFigureOut">
              <a:rPr lang="es-CO" smtClean="0"/>
              <a:t>18/03/2013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AA607CE-3999-4015-8A17-93B0E6B1D108}" type="slidenum">
              <a:rPr lang="es-CO" smtClean="0"/>
              <a:t>‹Nº›</a:t>
            </a:fld>
            <a:endParaRPr lang="es-CO"/>
          </a:p>
        </p:txBody>
      </p:sp>
    </p:spTree>
    <p:extLst>
      <p:ext uri="{BB962C8B-B14F-4D97-AF65-F5344CB8AC3E}">
        <p14:creationId xmlns:p14="http://schemas.microsoft.com/office/powerpoint/2010/main" val="4294699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BBFE921A-2F8D-475C-9BDC-91AE753E20A2}" type="datetimeFigureOut">
              <a:rPr lang="es-CO" smtClean="0"/>
              <a:t>18/03/2013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AA607CE-3999-4015-8A17-93B0E6B1D108}" type="slidenum">
              <a:rPr lang="es-CO" smtClean="0"/>
              <a:t>‹Nº›</a:t>
            </a:fld>
            <a:endParaRPr lang="es-CO"/>
          </a:p>
        </p:txBody>
      </p:sp>
    </p:spTree>
    <p:extLst>
      <p:ext uri="{BB962C8B-B14F-4D97-AF65-F5344CB8AC3E}">
        <p14:creationId xmlns:p14="http://schemas.microsoft.com/office/powerpoint/2010/main" val="1727331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BBFE921A-2F8D-475C-9BDC-91AE753E20A2}" type="datetimeFigureOut">
              <a:rPr lang="es-CO" smtClean="0"/>
              <a:t>18/03/2013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AA607CE-3999-4015-8A17-93B0E6B1D108}" type="slidenum">
              <a:rPr lang="es-CO" smtClean="0"/>
              <a:t>‹Nº›</a:t>
            </a:fld>
            <a:endParaRPr lang="es-CO"/>
          </a:p>
        </p:txBody>
      </p:sp>
    </p:spTree>
    <p:extLst>
      <p:ext uri="{BB962C8B-B14F-4D97-AF65-F5344CB8AC3E}">
        <p14:creationId xmlns:p14="http://schemas.microsoft.com/office/powerpoint/2010/main" val="279385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BBFE921A-2F8D-475C-9BDC-91AE753E20A2}" type="datetimeFigureOut">
              <a:rPr lang="es-CO" smtClean="0"/>
              <a:t>18/03/2013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AA607CE-3999-4015-8A17-93B0E6B1D108}" type="slidenum">
              <a:rPr lang="es-CO" smtClean="0"/>
              <a:t>‹Nº›</a:t>
            </a:fld>
            <a:endParaRPr lang="es-CO"/>
          </a:p>
        </p:txBody>
      </p:sp>
    </p:spTree>
    <p:extLst>
      <p:ext uri="{BB962C8B-B14F-4D97-AF65-F5344CB8AC3E}">
        <p14:creationId xmlns:p14="http://schemas.microsoft.com/office/powerpoint/2010/main" val="2484210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BBFE921A-2F8D-475C-9BDC-91AE753E20A2}" type="datetimeFigureOut">
              <a:rPr lang="es-CO" smtClean="0"/>
              <a:t>18/03/2013</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CAA607CE-3999-4015-8A17-93B0E6B1D108}" type="slidenum">
              <a:rPr lang="es-CO" smtClean="0"/>
              <a:t>‹Nº›</a:t>
            </a:fld>
            <a:endParaRPr lang="es-CO"/>
          </a:p>
        </p:txBody>
      </p:sp>
    </p:spTree>
    <p:extLst>
      <p:ext uri="{BB962C8B-B14F-4D97-AF65-F5344CB8AC3E}">
        <p14:creationId xmlns:p14="http://schemas.microsoft.com/office/powerpoint/2010/main" val="2135712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BBFE921A-2F8D-475C-9BDC-91AE753E20A2}" type="datetimeFigureOut">
              <a:rPr lang="es-CO" smtClean="0"/>
              <a:t>18/03/2013</a:t>
            </a:fld>
            <a:endParaRPr lang="es-CO"/>
          </a:p>
        </p:txBody>
      </p:sp>
      <p:sp>
        <p:nvSpPr>
          <p:cNvPr id="8" name="7 Marcador de pie de página"/>
          <p:cNvSpPr>
            <a:spLocks noGrp="1"/>
          </p:cNvSpPr>
          <p:nvPr>
            <p:ph type="ftr" sz="quarter" idx="11"/>
          </p:nvPr>
        </p:nvSpPr>
        <p:spPr/>
        <p:txBody>
          <a:bodyPr/>
          <a:lstStyle/>
          <a:p>
            <a:endParaRPr lang="es-CO"/>
          </a:p>
        </p:txBody>
      </p:sp>
      <p:sp>
        <p:nvSpPr>
          <p:cNvPr id="9" name="8 Marcador de número de diapositiva"/>
          <p:cNvSpPr>
            <a:spLocks noGrp="1"/>
          </p:cNvSpPr>
          <p:nvPr>
            <p:ph type="sldNum" sz="quarter" idx="12"/>
          </p:nvPr>
        </p:nvSpPr>
        <p:spPr/>
        <p:txBody>
          <a:bodyPr/>
          <a:lstStyle/>
          <a:p>
            <a:fld id="{CAA607CE-3999-4015-8A17-93B0E6B1D108}" type="slidenum">
              <a:rPr lang="es-CO" smtClean="0"/>
              <a:t>‹Nº›</a:t>
            </a:fld>
            <a:endParaRPr lang="es-CO"/>
          </a:p>
        </p:txBody>
      </p:sp>
    </p:spTree>
    <p:extLst>
      <p:ext uri="{BB962C8B-B14F-4D97-AF65-F5344CB8AC3E}">
        <p14:creationId xmlns:p14="http://schemas.microsoft.com/office/powerpoint/2010/main" val="383779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BBFE921A-2F8D-475C-9BDC-91AE753E20A2}" type="datetimeFigureOut">
              <a:rPr lang="es-CO" smtClean="0"/>
              <a:t>18/03/2013</a:t>
            </a:fld>
            <a:endParaRPr lang="es-CO"/>
          </a:p>
        </p:txBody>
      </p:sp>
      <p:sp>
        <p:nvSpPr>
          <p:cNvPr id="4" name="3 Marcador de pie de página"/>
          <p:cNvSpPr>
            <a:spLocks noGrp="1"/>
          </p:cNvSpPr>
          <p:nvPr>
            <p:ph type="ftr" sz="quarter" idx="11"/>
          </p:nvPr>
        </p:nvSpPr>
        <p:spPr/>
        <p:txBody>
          <a:bodyPr/>
          <a:lstStyle/>
          <a:p>
            <a:endParaRPr lang="es-CO"/>
          </a:p>
        </p:txBody>
      </p:sp>
      <p:sp>
        <p:nvSpPr>
          <p:cNvPr id="5" name="4 Marcador de número de diapositiva"/>
          <p:cNvSpPr>
            <a:spLocks noGrp="1"/>
          </p:cNvSpPr>
          <p:nvPr>
            <p:ph type="sldNum" sz="quarter" idx="12"/>
          </p:nvPr>
        </p:nvSpPr>
        <p:spPr/>
        <p:txBody>
          <a:bodyPr/>
          <a:lstStyle/>
          <a:p>
            <a:fld id="{CAA607CE-3999-4015-8A17-93B0E6B1D108}" type="slidenum">
              <a:rPr lang="es-CO" smtClean="0"/>
              <a:t>‹Nº›</a:t>
            </a:fld>
            <a:endParaRPr lang="es-CO"/>
          </a:p>
        </p:txBody>
      </p:sp>
    </p:spTree>
    <p:extLst>
      <p:ext uri="{BB962C8B-B14F-4D97-AF65-F5344CB8AC3E}">
        <p14:creationId xmlns:p14="http://schemas.microsoft.com/office/powerpoint/2010/main" val="3938219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BBFE921A-2F8D-475C-9BDC-91AE753E20A2}" type="datetimeFigureOut">
              <a:rPr lang="es-CO" smtClean="0"/>
              <a:t>18/03/2013</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CAA607CE-3999-4015-8A17-93B0E6B1D108}" type="slidenum">
              <a:rPr lang="es-CO" smtClean="0"/>
              <a:t>‹Nº›</a:t>
            </a:fld>
            <a:endParaRPr lang="es-CO"/>
          </a:p>
        </p:txBody>
      </p:sp>
    </p:spTree>
    <p:extLst>
      <p:ext uri="{BB962C8B-B14F-4D97-AF65-F5344CB8AC3E}">
        <p14:creationId xmlns:p14="http://schemas.microsoft.com/office/powerpoint/2010/main" val="850951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BFE921A-2F8D-475C-9BDC-91AE753E20A2}" type="datetimeFigureOut">
              <a:rPr lang="es-CO" smtClean="0"/>
              <a:t>18/03/2013</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CAA607CE-3999-4015-8A17-93B0E6B1D108}" type="slidenum">
              <a:rPr lang="es-CO" smtClean="0"/>
              <a:t>‹Nº›</a:t>
            </a:fld>
            <a:endParaRPr lang="es-CO"/>
          </a:p>
        </p:txBody>
      </p:sp>
    </p:spTree>
    <p:extLst>
      <p:ext uri="{BB962C8B-B14F-4D97-AF65-F5344CB8AC3E}">
        <p14:creationId xmlns:p14="http://schemas.microsoft.com/office/powerpoint/2010/main" val="106301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BFE921A-2F8D-475C-9BDC-91AE753E20A2}" type="datetimeFigureOut">
              <a:rPr lang="es-CO" smtClean="0"/>
              <a:t>18/03/2013</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CAA607CE-3999-4015-8A17-93B0E6B1D108}" type="slidenum">
              <a:rPr lang="es-CO" smtClean="0"/>
              <a:t>‹Nº›</a:t>
            </a:fld>
            <a:endParaRPr lang="es-CO"/>
          </a:p>
        </p:txBody>
      </p:sp>
    </p:spTree>
    <p:extLst>
      <p:ext uri="{BB962C8B-B14F-4D97-AF65-F5344CB8AC3E}">
        <p14:creationId xmlns:p14="http://schemas.microsoft.com/office/powerpoint/2010/main" val="2746936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FE921A-2F8D-475C-9BDC-91AE753E20A2}" type="datetimeFigureOut">
              <a:rPr lang="es-CO" smtClean="0"/>
              <a:t>18/03/2013</a:t>
            </a:fld>
            <a:endParaRPr lang="es-CO"/>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A607CE-3999-4015-8A17-93B0E6B1D108}" type="slidenum">
              <a:rPr lang="es-CO" smtClean="0"/>
              <a:t>‹Nº›</a:t>
            </a:fld>
            <a:endParaRPr lang="es-CO"/>
          </a:p>
        </p:txBody>
      </p:sp>
    </p:spTree>
    <p:extLst>
      <p:ext uri="{BB962C8B-B14F-4D97-AF65-F5344CB8AC3E}">
        <p14:creationId xmlns:p14="http://schemas.microsoft.com/office/powerpoint/2010/main" val="6209610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a"/>
          <p:cNvGraphicFramePr>
            <a:graphicFrameLocks noGrp="1"/>
          </p:cNvGraphicFramePr>
          <p:nvPr>
            <p:extLst>
              <p:ext uri="{D42A27DB-BD31-4B8C-83A1-F6EECF244321}">
                <p14:modId xmlns:p14="http://schemas.microsoft.com/office/powerpoint/2010/main" val="4124313111"/>
              </p:ext>
            </p:extLst>
          </p:nvPr>
        </p:nvGraphicFramePr>
        <p:xfrm>
          <a:off x="-9809" y="13465"/>
          <a:ext cx="9144000" cy="12958684"/>
        </p:xfrm>
        <a:graphic>
          <a:graphicData uri="http://schemas.openxmlformats.org/drawingml/2006/table">
            <a:tbl>
              <a:tblPr firstRow="1" bandRow="1">
                <a:tableStyleId>{5C22544A-7EE6-4342-B048-85BDC9FD1C3A}</a:tableStyleId>
              </a:tblPr>
              <a:tblGrid>
                <a:gridCol w="3048000"/>
                <a:gridCol w="3048000"/>
                <a:gridCol w="3048000"/>
              </a:tblGrid>
              <a:tr h="380576">
                <a:tc>
                  <a:txBody>
                    <a:bodyPr/>
                    <a:lstStyle/>
                    <a:p>
                      <a:r>
                        <a:rPr lang="es-CO" sz="1200" dirty="0" smtClean="0"/>
                        <a:t>Obra</a:t>
                      </a:r>
                      <a:endParaRPr lang="es-CO" sz="1200" dirty="0"/>
                    </a:p>
                  </a:txBody>
                  <a:tcPr/>
                </a:tc>
                <a:tc>
                  <a:txBody>
                    <a:bodyPr/>
                    <a:lstStyle/>
                    <a:p>
                      <a:r>
                        <a:rPr lang="es-CO" sz="1200" dirty="0" smtClean="0"/>
                        <a:t>Crónica de una muerte anunciada</a:t>
                      </a:r>
                      <a:endParaRPr lang="es-CO" sz="1200" dirty="0"/>
                    </a:p>
                  </a:txBody>
                  <a:tcPr/>
                </a:tc>
                <a:tc>
                  <a:txBody>
                    <a:bodyPr/>
                    <a:lstStyle/>
                    <a:p>
                      <a:endParaRPr lang="es-CO" sz="1200" dirty="0"/>
                    </a:p>
                  </a:txBody>
                  <a:tcPr/>
                </a:tc>
              </a:tr>
              <a:tr h="656885">
                <a:tc>
                  <a:txBody>
                    <a:bodyPr/>
                    <a:lstStyle/>
                    <a:p>
                      <a:r>
                        <a:rPr lang="es-CO" sz="1200" dirty="0" smtClean="0"/>
                        <a:t>Narrador</a:t>
                      </a:r>
                      <a:endParaRPr lang="es-CO" sz="1200" dirty="0"/>
                    </a:p>
                  </a:txBody>
                  <a:tcPr/>
                </a:tc>
                <a:tc>
                  <a:txBody>
                    <a:bodyPr/>
                    <a:lstStyle/>
                    <a:p>
                      <a:r>
                        <a:rPr lang="es-CO" sz="1200" dirty="0" smtClean="0"/>
                        <a:t>Autor </a:t>
                      </a:r>
                      <a:r>
                        <a:rPr lang="es-CO" sz="1200" dirty="0" err="1" smtClean="0"/>
                        <a:t>implicito</a:t>
                      </a:r>
                      <a:endParaRPr lang="es-CO" sz="1200" dirty="0" smtClean="0"/>
                    </a:p>
                    <a:p>
                      <a:r>
                        <a:rPr lang="es-CO" sz="1200" dirty="0" err="1" smtClean="0"/>
                        <a:t>Homidiegetico</a:t>
                      </a:r>
                      <a:r>
                        <a:rPr lang="es-CO" sz="1200" dirty="0" smtClean="0"/>
                        <a:t>, Doble focalización: cuando habla de su percepción, focalización interna, alude los</a:t>
                      </a:r>
                      <a:r>
                        <a:rPr lang="es-CO" sz="1200" baseline="0" dirty="0" smtClean="0"/>
                        <a:t> testimonios, focalización externa </a:t>
                      </a:r>
                      <a:endParaRPr lang="es-CO" sz="1200" dirty="0" smtClean="0"/>
                    </a:p>
                    <a:p>
                      <a:endParaRPr lang="es-CO" sz="1200" dirty="0" smtClean="0"/>
                    </a:p>
                    <a:p>
                      <a:r>
                        <a:rPr lang="es-CO" sz="1200" dirty="0" smtClean="0"/>
                        <a:t>Amigo de Santiago </a:t>
                      </a:r>
                      <a:r>
                        <a:rPr lang="es-CO" sz="1200" dirty="0" err="1" smtClean="0"/>
                        <a:t>Nasar</a:t>
                      </a:r>
                      <a:r>
                        <a:rPr lang="es-CO" sz="1200" dirty="0" smtClean="0"/>
                        <a:t> </a:t>
                      </a:r>
                      <a:endParaRPr lang="es-CO" sz="1200" dirty="0"/>
                    </a:p>
                  </a:txBody>
                  <a:tcPr/>
                </a:tc>
                <a:tc>
                  <a:txBody>
                    <a:bodyPr/>
                    <a:lstStyle/>
                    <a:p>
                      <a:endParaRPr lang="es-CO" sz="1200" dirty="0"/>
                    </a:p>
                  </a:txBody>
                  <a:tcPr/>
                </a:tc>
              </a:tr>
              <a:tr h="380576">
                <a:tc>
                  <a:txBody>
                    <a:bodyPr/>
                    <a:lstStyle/>
                    <a:p>
                      <a:r>
                        <a:rPr lang="es-CO" sz="1200" dirty="0" smtClean="0"/>
                        <a:t>Autor,</a:t>
                      </a:r>
                      <a:r>
                        <a:rPr lang="es-CO" sz="1200" baseline="0" dirty="0" smtClean="0"/>
                        <a:t> tendencia y genero</a:t>
                      </a:r>
                      <a:endParaRPr lang="es-CO" sz="1200" dirty="0"/>
                    </a:p>
                  </a:txBody>
                  <a:tcPr/>
                </a:tc>
                <a:tc>
                  <a:txBody>
                    <a:bodyPr/>
                    <a:lstStyle/>
                    <a:p>
                      <a:r>
                        <a:rPr lang="es-CO" sz="1200" dirty="0" smtClean="0"/>
                        <a:t>Gabriel García Márquez, novela </a:t>
                      </a:r>
                      <a:endParaRPr lang="es-CO" sz="1200" dirty="0"/>
                    </a:p>
                  </a:txBody>
                  <a:tcPr/>
                </a:tc>
                <a:tc>
                  <a:txBody>
                    <a:bodyPr/>
                    <a:lstStyle/>
                    <a:p>
                      <a:endParaRPr lang="es-CO" sz="1200" dirty="0"/>
                    </a:p>
                  </a:txBody>
                  <a:tcPr/>
                </a:tc>
              </a:tr>
              <a:tr h="469204">
                <a:tc>
                  <a:txBody>
                    <a:bodyPr/>
                    <a:lstStyle/>
                    <a:p>
                      <a:r>
                        <a:rPr lang="es-CO" sz="1200" dirty="0" smtClean="0"/>
                        <a:t>Asunto</a:t>
                      </a:r>
                      <a:endParaRPr lang="es-CO" sz="1200" dirty="0"/>
                    </a:p>
                  </a:txBody>
                  <a:tcPr/>
                </a:tc>
                <a:tc>
                  <a:txBody>
                    <a:bodyPr/>
                    <a:lstStyle/>
                    <a:p>
                      <a:r>
                        <a:rPr lang="es-CO" sz="1200" baseline="0" dirty="0" smtClean="0"/>
                        <a:t>La reconstrucción de los detalles del asesinato de Santiago </a:t>
                      </a:r>
                      <a:r>
                        <a:rPr lang="es-CO" sz="1200" baseline="0" dirty="0" err="1" smtClean="0"/>
                        <a:t>Nasar</a:t>
                      </a:r>
                      <a:endParaRPr lang="es-CO" sz="1200" baseline="0" dirty="0" smtClean="0"/>
                    </a:p>
                  </a:txBody>
                  <a:tcPr/>
                </a:tc>
                <a:tc>
                  <a:txBody>
                    <a:bodyPr/>
                    <a:lstStyle/>
                    <a:p>
                      <a:endParaRPr lang="es-CO" sz="1200" dirty="0"/>
                    </a:p>
                  </a:txBody>
                  <a:tcPr/>
                </a:tc>
              </a:tr>
              <a:tr h="469204">
                <a:tc>
                  <a:txBody>
                    <a:bodyPr/>
                    <a:lstStyle/>
                    <a:p>
                      <a:r>
                        <a:rPr lang="es-CO" sz="1200" dirty="0" err="1" smtClean="0"/>
                        <a:t>Ambito</a:t>
                      </a:r>
                      <a:endParaRPr lang="es-CO" sz="1200" dirty="0"/>
                    </a:p>
                  </a:txBody>
                  <a:tcPr/>
                </a:tc>
                <a:tc>
                  <a:txBody>
                    <a:bodyPr/>
                    <a:lstStyle/>
                    <a:p>
                      <a:r>
                        <a:rPr lang="es-CO" sz="1200" baseline="0" dirty="0" smtClean="0"/>
                        <a:t>Costa Colombiana </a:t>
                      </a:r>
                    </a:p>
                  </a:txBody>
                  <a:tcPr/>
                </a:tc>
                <a:tc>
                  <a:txBody>
                    <a:bodyPr/>
                    <a:lstStyle/>
                    <a:p>
                      <a:endParaRPr lang="es-CO" sz="1200" dirty="0"/>
                    </a:p>
                  </a:txBody>
                  <a:tcPr/>
                </a:tc>
              </a:tr>
              <a:tr h="4410515">
                <a:tc>
                  <a:txBody>
                    <a:bodyPr/>
                    <a:lstStyle/>
                    <a:p>
                      <a:r>
                        <a:rPr lang="es-CO" sz="1200" dirty="0" smtClean="0"/>
                        <a:t>Personajes</a:t>
                      </a:r>
                      <a:endParaRPr lang="es-CO" sz="1200" dirty="0"/>
                    </a:p>
                  </a:txBody>
                  <a:tcPr/>
                </a:tc>
                <a:tc>
                  <a:txBody>
                    <a:bodyPr/>
                    <a:lstStyle/>
                    <a:p>
                      <a:r>
                        <a:rPr lang="es-CO" sz="1200" dirty="0" smtClean="0"/>
                        <a:t>Santiago</a:t>
                      </a:r>
                      <a:r>
                        <a:rPr lang="es-CO" sz="1200" baseline="0" dirty="0" smtClean="0"/>
                        <a:t> </a:t>
                      </a:r>
                      <a:r>
                        <a:rPr lang="es-CO" sz="1200" baseline="0" dirty="0" err="1" smtClean="0"/>
                        <a:t>Nasar</a:t>
                      </a:r>
                      <a:r>
                        <a:rPr lang="es-CO" sz="1200" baseline="0" dirty="0" smtClean="0"/>
                        <a:t>: Objeto de deseo: Ver al obispo. Personaje principal, asesinado por los hermanos vicario.</a:t>
                      </a:r>
                    </a:p>
                    <a:p>
                      <a:endParaRPr lang="es-CO" sz="1200" baseline="0" dirty="0" smtClean="0"/>
                    </a:p>
                    <a:p>
                      <a:r>
                        <a:rPr lang="es-CO" sz="1200" baseline="0" dirty="0" smtClean="0"/>
                        <a:t>Pedro Vicario: Estuvo en el ejercito, ejerce poder sobre su hermano. Plano, a pasar de que a veces duda matar a Santiago.</a:t>
                      </a:r>
                    </a:p>
                    <a:p>
                      <a:endParaRPr lang="es-CO" sz="1200" baseline="0" dirty="0" smtClean="0"/>
                    </a:p>
                    <a:p>
                      <a:r>
                        <a:rPr lang="es-CO" sz="1200" baseline="0" dirty="0" smtClean="0"/>
                        <a:t>Pablo Vicario: Plano</a:t>
                      </a:r>
                    </a:p>
                    <a:p>
                      <a:endParaRPr lang="es-CO" sz="1200" baseline="0" dirty="0" smtClean="0"/>
                    </a:p>
                    <a:p>
                      <a:r>
                        <a:rPr lang="es-CO" sz="1200" baseline="0" dirty="0" smtClean="0"/>
                        <a:t>Placida Linero: Madre de Santiago. Lee los sueños, pero no pudo interpretar la muerte en el sueño de su hijo.  Es quien cierra la puerta con tranca por lo cual  Santiago no puede entrar a la casa para evitar que lo maten. SECUNDARIO.</a:t>
                      </a:r>
                    </a:p>
                    <a:p>
                      <a:endParaRPr lang="es-CO" sz="1200" baseline="0" dirty="0" smtClean="0"/>
                    </a:p>
                    <a:p>
                      <a:r>
                        <a:rPr lang="es-CO" sz="1200" baseline="0" dirty="0" err="1" smtClean="0"/>
                        <a:t>Maria</a:t>
                      </a:r>
                      <a:r>
                        <a:rPr lang="es-CO" sz="1200" baseline="0" dirty="0" smtClean="0"/>
                        <a:t> Alejandrina Cervantes: Primer amor de Santiago. </a:t>
                      </a:r>
                    </a:p>
                    <a:p>
                      <a:endParaRPr lang="es-CO" sz="1200" baseline="0" dirty="0" smtClean="0"/>
                    </a:p>
                    <a:p>
                      <a:r>
                        <a:rPr lang="es-CO" sz="1200" baseline="0" dirty="0" err="1" smtClean="0"/>
                        <a:t>Angela</a:t>
                      </a:r>
                      <a:r>
                        <a:rPr lang="es-CO" sz="1200" baseline="0" dirty="0" smtClean="0"/>
                        <a:t> Vicario: Hermana menor de la familia. Se casó con Bayardo San </a:t>
                      </a:r>
                      <a:r>
                        <a:rPr lang="es-CO" sz="1200" baseline="0" dirty="0" err="1" smtClean="0"/>
                        <a:t>Roman</a:t>
                      </a:r>
                      <a:r>
                        <a:rPr lang="es-CO" sz="1200" baseline="0" dirty="0" smtClean="0"/>
                        <a:t> pero la devolvió pues no era virgen. </a:t>
                      </a:r>
                    </a:p>
                    <a:p>
                      <a:endParaRPr lang="es-CO" sz="1200" baseline="0" dirty="0" smtClean="0"/>
                    </a:p>
                    <a:p>
                      <a:r>
                        <a:rPr lang="es-CO" sz="1200" baseline="0" dirty="0" smtClean="0"/>
                        <a:t>Bayardo San </a:t>
                      </a:r>
                      <a:r>
                        <a:rPr lang="es-CO" sz="1200" baseline="0" dirty="0" err="1" smtClean="0"/>
                        <a:t>Roman</a:t>
                      </a:r>
                      <a:r>
                        <a:rPr lang="es-CO" sz="1200" baseline="0" dirty="0" smtClean="0"/>
                        <a:t>: Aparentemente el hombre perfecto. Venia de una familia muy pudiente.</a:t>
                      </a:r>
                    </a:p>
                    <a:p>
                      <a:endParaRPr lang="es-CO" sz="1200" baseline="0" dirty="0" smtClean="0"/>
                    </a:p>
                    <a:p>
                      <a:r>
                        <a:rPr lang="es-CO" sz="1200" baseline="0" dirty="0" smtClean="0"/>
                        <a:t>Divina flor:</a:t>
                      </a:r>
                    </a:p>
                    <a:p>
                      <a:endParaRPr lang="es-CO" sz="1200" baseline="0" dirty="0" smtClean="0"/>
                    </a:p>
                    <a:p>
                      <a:r>
                        <a:rPr lang="es-CO" sz="1200" baseline="0" dirty="0" smtClean="0"/>
                        <a:t>Placida linero:</a:t>
                      </a:r>
                    </a:p>
                    <a:p>
                      <a:endParaRPr lang="es-CO" sz="1200" baseline="0" dirty="0" smtClean="0"/>
                    </a:p>
                    <a:p>
                      <a:r>
                        <a:rPr lang="es-CO" sz="1200" baseline="0" dirty="0" smtClean="0"/>
                        <a:t>Cristo bedoya:</a:t>
                      </a:r>
                    </a:p>
                    <a:p>
                      <a:endParaRPr lang="es-CO" sz="1200" baseline="0" dirty="0" smtClean="0"/>
                    </a:p>
                    <a:p>
                      <a:r>
                        <a:rPr lang="es-CO" sz="1200" baseline="0" dirty="0" smtClean="0"/>
                        <a:t>Clotilde Armenta:</a:t>
                      </a:r>
                    </a:p>
                    <a:p>
                      <a:endParaRPr lang="es-CO" sz="1200" baseline="0" dirty="0" smtClean="0"/>
                    </a:p>
                    <a:p>
                      <a:r>
                        <a:rPr lang="es-CO" sz="1200" baseline="0" dirty="0" smtClean="0"/>
                        <a:t>Victoria </a:t>
                      </a:r>
                      <a:r>
                        <a:rPr lang="es-CO" sz="1200" baseline="0" dirty="0" err="1" smtClean="0"/>
                        <a:t>Guzman</a:t>
                      </a:r>
                      <a:r>
                        <a:rPr lang="es-CO" sz="1200" baseline="0" dirty="0" smtClean="0"/>
                        <a:t>:</a:t>
                      </a:r>
                    </a:p>
                  </a:txBody>
                  <a:tcPr/>
                </a:tc>
                <a:tc>
                  <a:txBody>
                    <a:bodyPr/>
                    <a:lstStyle/>
                    <a:p>
                      <a:endParaRPr lang="es-CO" sz="1200" dirty="0"/>
                    </a:p>
                  </a:txBody>
                  <a:tcPr/>
                </a:tc>
              </a:tr>
              <a:tr h="1219930">
                <a:tc>
                  <a:txBody>
                    <a:bodyPr/>
                    <a:lstStyle/>
                    <a:p>
                      <a:r>
                        <a:rPr lang="es-CO" sz="1200" dirty="0" smtClean="0"/>
                        <a:t>Espacio</a:t>
                      </a:r>
                      <a:endParaRPr lang="es-CO" sz="1200" dirty="0"/>
                    </a:p>
                  </a:txBody>
                  <a:tcPr/>
                </a:tc>
                <a:tc>
                  <a:txBody>
                    <a:bodyPr/>
                    <a:lstStyle/>
                    <a:p>
                      <a:r>
                        <a:rPr lang="es-CO" sz="1200" dirty="0" smtClean="0"/>
                        <a:t>La</a:t>
                      </a:r>
                      <a:r>
                        <a:rPr lang="es-CO" sz="1200" baseline="0" dirty="0" smtClean="0"/>
                        <a:t> plaza del pueblo: Tópico, abierto, amplio</a:t>
                      </a:r>
                    </a:p>
                    <a:p>
                      <a:endParaRPr lang="es-CO" sz="1200" baseline="0" dirty="0" smtClean="0"/>
                    </a:p>
                    <a:p>
                      <a:r>
                        <a:rPr lang="es-CO" sz="1200" baseline="0" dirty="0" smtClean="0"/>
                        <a:t>Casa del viudo </a:t>
                      </a:r>
                      <a:r>
                        <a:rPr lang="es-CO" sz="1200" baseline="0" dirty="0" err="1" smtClean="0"/>
                        <a:t>Xius</a:t>
                      </a:r>
                      <a:r>
                        <a:rPr lang="es-CO" sz="1200" baseline="0" dirty="0" smtClean="0"/>
                        <a:t>: Cerrado, reducido, tópico</a:t>
                      </a:r>
                    </a:p>
                    <a:p>
                      <a:endParaRPr lang="es-CO" sz="1200" baseline="0" dirty="0" smtClean="0"/>
                    </a:p>
                    <a:p>
                      <a:r>
                        <a:rPr lang="es-CO" sz="1200" baseline="0" dirty="0" smtClean="0"/>
                        <a:t>Casa de los Vicario: </a:t>
                      </a:r>
                      <a:r>
                        <a:rPr lang="es-CO" sz="1200" baseline="0" dirty="0" err="1" smtClean="0"/>
                        <a:t>Eterotópico</a:t>
                      </a:r>
                      <a:r>
                        <a:rPr lang="es-CO" sz="1200" baseline="0" dirty="0" smtClean="0"/>
                        <a:t>, cerrado, reducido. Deteriorado </a:t>
                      </a:r>
                    </a:p>
                    <a:p>
                      <a:endParaRPr lang="es-CO" sz="1200" baseline="0" dirty="0" smtClean="0"/>
                    </a:p>
                    <a:p>
                      <a:r>
                        <a:rPr lang="es-CO" sz="1200" baseline="0" dirty="0" smtClean="0"/>
                        <a:t>Tienda de Clotilde Armenta: </a:t>
                      </a:r>
                      <a:r>
                        <a:rPr lang="es-CO" sz="1200" baseline="0" dirty="0" err="1" smtClean="0"/>
                        <a:t>Eterotópico</a:t>
                      </a:r>
                      <a:r>
                        <a:rPr lang="es-CO" sz="1200" baseline="0" dirty="0" smtClean="0"/>
                        <a:t>, cerrado, reducido.</a:t>
                      </a:r>
                    </a:p>
                  </a:txBody>
                  <a:tcPr/>
                </a:tc>
                <a:tc>
                  <a:txBody>
                    <a:bodyPr/>
                    <a:lstStyle/>
                    <a:p>
                      <a:endParaRPr lang="es-CO" dirty="0"/>
                    </a:p>
                  </a:txBody>
                  <a:tcPr/>
                </a:tc>
              </a:tr>
              <a:tr h="469204">
                <a:tc>
                  <a:txBody>
                    <a:bodyPr/>
                    <a:lstStyle/>
                    <a:p>
                      <a:r>
                        <a:rPr lang="es-CO" sz="1200" dirty="0" smtClean="0"/>
                        <a:t>Tiempo</a:t>
                      </a:r>
                      <a:endParaRPr lang="es-CO" sz="1200" dirty="0"/>
                    </a:p>
                  </a:txBody>
                  <a:tcPr/>
                </a:tc>
                <a:tc>
                  <a:txBody>
                    <a:bodyPr/>
                    <a:lstStyle/>
                    <a:p>
                      <a:r>
                        <a:rPr lang="es-CO" sz="1200" dirty="0" smtClean="0"/>
                        <a:t>27 años después del asesinato. </a:t>
                      </a:r>
                    </a:p>
                    <a:p>
                      <a:r>
                        <a:rPr lang="es-CO" sz="1200" dirty="0" smtClean="0"/>
                        <a:t>Elipsis </a:t>
                      </a:r>
                    </a:p>
                    <a:p>
                      <a:r>
                        <a:rPr lang="es-CO" sz="1200" baseline="0" dirty="0" smtClean="0"/>
                        <a:t>El juicio duro 3 días, que empezó 12 días después del asesinato.</a:t>
                      </a:r>
                    </a:p>
                    <a:p>
                      <a:endParaRPr lang="es-CO" sz="1200" dirty="0"/>
                    </a:p>
                  </a:txBody>
                  <a:tcPr/>
                </a:tc>
                <a:tc>
                  <a:txBody>
                    <a:bodyPr/>
                    <a:lstStyle/>
                    <a:p>
                      <a:endParaRPr lang="es-CO" dirty="0"/>
                    </a:p>
                  </a:txBody>
                  <a:tcPr/>
                </a:tc>
              </a:tr>
              <a:tr h="469204">
                <a:tc>
                  <a:txBody>
                    <a:bodyPr/>
                    <a:lstStyle/>
                    <a:p>
                      <a:r>
                        <a:rPr lang="es-CO" sz="1200" dirty="0" smtClean="0"/>
                        <a:t>Titulo</a:t>
                      </a:r>
                      <a:endParaRPr lang="es-CO" sz="1200" dirty="0"/>
                    </a:p>
                  </a:txBody>
                  <a:tcPr/>
                </a:tc>
                <a:tc>
                  <a:txBody>
                    <a:bodyPr/>
                    <a:lstStyle/>
                    <a:p>
                      <a:r>
                        <a:rPr lang="es-CO" sz="1200" dirty="0" smtClean="0"/>
                        <a:t>Proleptico: Anticipa el tipo de relato y como se desenlazaran los hechos. </a:t>
                      </a:r>
                      <a:endParaRPr lang="es-CO" sz="1200" dirty="0"/>
                    </a:p>
                  </a:txBody>
                  <a:tcPr/>
                </a:tc>
                <a:tc>
                  <a:txBody>
                    <a:bodyPr/>
                    <a:lstStyle/>
                    <a:p>
                      <a:endParaRPr lang="es-CO" dirty="0"/>
                    </a:p>
                  </a:txBody>
                  <a:tcPr/>
                </a:tc>
              </a:tr>
            </a:tbl>
          </a:graphicData>
        </a:graphic>
      </p:graphicFrame>
    </p:spTree>
    <p:extLst>
      <p:ext uri="{BB962C8B-B14F-4D97-AF65-F5344CB8AC3E}">
        <p14:creationId xmlns:p14="http://schemas.microsoft.com/office/powerpoint/2010/main" val="221016702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1693</TotalTime>
  <Words>302</Words>
  <Application>Microsoft Office PowerPoint</Application>
  <PresentationFormat>Presentación en pantalla (4:3)</PresentationFormat>
  <Paragraphs>51</Paragraphs>
  <Slides>1</Slides>
  <Notes>0</Notes>
  <HiddenSlides>0</HiddenSlides>
  <MMClips>0</MMClips>
  <ScaleCrop>false</ScaleCrop>
  <HeadingPairs>
    <vt:vector size="4" baseType="variant">
      <vt:variant>
        <vt:lpstr>Tema</vt:lpstr>
      </vt:variant>
      <vt:variant>
        <vt:i4>1</vt:i4>
      </vt:variant>
      <vt:variant>
        <vt:lpstr>Títulos de diapositiva</vt:lpstr>
      </vt:variant>
      <vt:variant>
        <vt:i4>1</vt:i4>
      </vt:variant>
    </vt:vector>
  </HeadingPairs>
  <TitlesOfParts>
    <vt:vector size="2" baseType="lpstr">
      <vt:lpstr>Tema de Office</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valeria</dc:creator>
  <cp:lastModifiedBy>rayo</cp:lastModifiedBy>
  <cp:revision>8</cp:revision>
  <dcterms:created xsi:type="dcterms:W3CDTF">2013-01-27T19:36:26Z</dcterms:created>
  <dcterms:modified xsi:type="dcterms:W3CDTF">2013-03-19T00:07:56Z</dcterms:modified>
</cp:coreProperties>
</file>